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1" r:id="rId3"/>
    <p:sldId id="262" r:id="rId4"/>
    <p:sldId id="263" r:id="rId5"/>
    <p:sldId id="258" r:id="rId6"/>
    <p:sldId id="264" r:id="rId7"/>
    <p:sldId id="265" r:id="rId8"/>
    <p:sldId id="266" r:id="rId9"/>
    <p:sldId id="260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5AD4C-A396-4AE8-99D0-DD83990C97F6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6F993-36CE-47CC-8691-B5DBBE72D7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9385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5AD4C-A396-4AE8-99D0-DD83990C97F6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6F993-36CE-47CC-8691-B5DBBE72D7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5497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5AD4C-A396-4AE8-99D0-DD83990C97F6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6F993-36CE-47CC-8691-B5DBBE72D7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1814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5AD4C-A396-4AE8-99D0-DD83990C97F6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6F993-36CE-47CC-8691-B5DBBE72D7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4467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5AD4C-A396-4AE8-99D0-DD83990C97F6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6F993-36CE-47CC-8691-B5DBBE72D7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4956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5AD4C-A396-4AE8-99D0-DD83990C97F6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6F993-36CE-47CC-8691-B5DBBE72D7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2703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5AD4C-A396-4AE8-99D0-DD83990C97F6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6F993-36CE-47CC-8691-B5DBBE72D7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1848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5AD4C-A396-4AE8-99D0-DD83990C97F6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6F993-36CE-47CC-8691-B5DBBE72D7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2310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5AD4C-A396-4AE8-99D0-DD83990C97F6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6F993-36CE-47CC-8691-B5DBBE72D7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8181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5AD4C-A396-4AE8-99D0-DD83990C97F6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6F993-36CE-47CC-8691-B5DBBE72D7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3875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5AD4C-A396-4AE8-99D0-DD83990C97F6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6F993-36CE-47CC-8691-B5DBBE72D7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5347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5AD4C-A396-4AE8-99D0-DD83990C97F6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E6F993-36CE-47CC-8691-B5DBBE72D7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8733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jp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6.jpeg"/><Relationship Id="rId4" Type="http://schemas.openxmlformats.org/officeDocument/2006/relationships/hyperlink" Target="https://www.kaggle.com/datasets/ohseokkim/fligh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5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5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5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5.png"/><Relationship Id="rId5" Type="http://schemas.openxmlformats.org/officeDocument/2006/relationships/hyperlink" Target="https://github.com/nive927/Flight_Delay_Prediction" TargetMode="External"/><Relationship Id="rId4" Type="http://schemas.openxmlformats.org/officeDocument/2006/relationships/hyperlink" Target="https://www.kaggle.com/datasets/ohseokkim/fligh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C781B-C555-56D6-73DC-5D1A7F722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7848" y="219928"/>
            <a:ext cx="6894576" cy="611905"/>
          </a:xfrm>
        </p:spPr>
        <p:txBody>
          <a:bodyPr anchor="b">
            <a:noAutofit/>
          </a:bodyPr>
          <a:lstStyle/>
          <a:p>
            <a:pPr algn="r"/>
            <a:br>
              <a:rPr lang="en-IN" sz="4000" b="1" dirty="0"/>
            </a:br>
            <a:br>
              <a:rPr lang="en-IN" sz="4000" b="1" dirty="0"/>
            </a:br>
            <a:r>
              <a:rPr lang="en-IN" sz="4000" b="1" dirty="0"/>
              <a:t>FLIGHT DELAY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F26870-877C-DAA7-FAAE-09C9ED459E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86213" y="3328987"/>
            <a:ext cx="7562659" cy="2728211"/>
          </a:xfrm>
        </p:spPr>
        <p:txBody>
          <a:bodyPr>
            <a:normAutofit/>
          </a:bodyPr>
          <a:lstStyle/>
          <a:p>
            <a:pPr algn="l"/>
            <a:endParaRPr lang="en-IN" sz="2000" dirty="0"/>
          </a:p>
        </p:txBody>
      </p:sp>
      <p:pic>
        <p:nvPicPr>
          <p:cNvPr id="78" name="Picture 4">
            <a:extLst>
              <a:ext uri="{FF2B5EF4-FFF2-40B4-BE49-F238E27FC236}">
                <a16:creationId xmlns:a16="http://schemas.microsoft.com/office/drawing/2014/main" id="{35EA28A2-4158-F64E-20B1-30708D260D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48" r="49134" b="-1"/>
          <a:stretch/>
        </p:blipFill>
        <p:spPr>
          <a:xfrm>
            <a:off x="20" y="10"/>
            <a:ext cx="4049786" cy="6857990"/>
          </a:xfrm>
          <a:custGeom>
            <a:avLst/>
            <a:gdLst/>
            <a:ahLst/>
            <a:cxnLst/>
            <a:rect l="l" t="t" r="r" b="b"/>
            <a:pathLst>
              <a:path w="4049806" h="6858000">
                <a:moveTo>
                  <a:pt x="0" y="0"/>
                </a:moveTo>
                <a:lnTo>
                  <a:pt x="4018525" y="0"/>
                </a:lnTo>
                <a:lnTo>
                  <a:pt x="4019816" y="10931"/>
                </a:lnTo>
                <a:cubicBezTo>
                  <a:pt x="4034945" y="94836"/>
                  <a:pt x="4032275" y="179884"/>
                  <a:pt x="4036343" y="264297"/>
                </a:cubicBezTo>
                <a:cubicBezTo>
                  <a:pt x="4041301" y="367652"/>
                  <a:pt x="4035072" y="471135"/>
                  <a:pt x="4032911" y="574617"/>
                </a:cubicBezTo>
                <a:cubicBezTo>
                  <a:pt x="4031004" y="662717"/>
                  <a:pt x="4022232" y="750690"/>
                  <a:pt x="4025029" y="838916"/>
                </a:cubicBezTo>
                <a:cubicBezTo>
                  <a:pt x="4025029" y="841968"/>
                  <a:pt x="4025029" y="845019"/>
                  <a:pt x="4025029" y="848070"/>
                </a:cubicBezTo>
                <a:cubicBezTo>
                  <a:pt x="4017020" y="945068"/>
                  <a:pt x="4017020" y="1042576"/>
                  <a:pt x="4025029" y="1139574"/>
                </a:cubicBezTo>
                <a:cubicBezTo>
                  <a:pt x="4027609" y="1179950"/>
                  <a:pt x="4026885" y="1220466"/>
                  <a:pt x="4022868" y="1260728"/>
                </a:cubicBezTo>
                <a:cubicBezTo>
                  <a:pt x="4019054" y="1311960"/>
                  <a:pt x="4006849" y="1364083"/>
                  <a:pt x="4015621" y="1414934"/>
                </a:cubicBezTo>
                <a:cubicBezTo>
                  <a:pt x="4021367" y="1456784"/>
                  <a:pt x="4024558" y="1498940"/>
                  <a:pt x="4025156" y="1541172"/>
                </a:cubicBezTo>
                <a:cubicBezTo>
                  <a:pt x="4029478" y="1635755"/>
                  <a:pt x="4025283" y="1730847"/>
                  <a:pt x="4023757" y="1825685"/>
                </a:cubicBezTo>
                <a:cubicBezTo>
                  <a:pt x="4021850" y="1936286"/>
                  <a:pt x="4024647" y="2046634"/>
                  <a:pt x="4015748" y="2157235"/>
                </a:cubicBezTo>
                <a:cubicBezTo>
                  <a:pt x="4010790" y="2246581"/>
                  <a:pt x="4010790" y="2336130"/>
                  <a:pt x="4015748" y="2425476"/>
                </a:cubicBezTo>
                <a:cubicBezTo>
                  <a:pt x="4018164" y="2507473"/>
                  <a:pt x="4030495" y="2588454"/>
                  <a:pt x="4028461" y="2671214"/>
                </a:cubicBezTo>
                <a:cubicBezTo>
                  <a:pt x="4026046" y="2767832"/>
                  <a:pt x="4014604" y="2863940"/>
                  <a:pt x="4018164" y="2960685"/>
                </a:cubicBezTo>
                <a:cubicBezTo>
                  <a:pt x="4019816" y="3006832"/>
                  <a:pt x="4019944" y="3052980"/>
                  <a:pt x="4020961" y="3099127"/>
                </a:cubicBezTo>
                <a:cubicBezTo>
                  <a:pt x="4021978" y="3154682"/>
                  <a:pt x="4032021" y="3210110"/>
                  <a:pt x="4026427" y="3265665"/>
                </a:cubicBezTo>
                <a:cubicBezTo>
                  <a:pt x="4017147" y="3358087"/>
                  <a:pt x="3993120" y="3448857"/>
                  <a:pt x="4008121" y="3543567"/>
                </a:cubicBezTo>
                <a:cubicBezTo>
                  <a:pt x="4016384" y="3595690"/>
                  <a:pt x="4025791" y="3647940"/>
                  <a:pt x="4030495" y="3700571"/>
                </a:cubicBezTo>
                <a:cubicBezTo>
                  <a:pt x="4034690" y="3747608"/>
                  <a:pt x="4045369" y="3795408"/>
                  <a:pt x="4037233" y="3842191"/>
                </a:cubicBezTo>
                <a:cubicBezTo>
                  <a:pt x="4030368" y="3882237"/>
                  <a:pt x="4034055" y="3922282"/>
                  <a:pt x="4028715" y="3962327"/>
                </a:cubicBezTo>
                <a:cubicBezTo>
                  <a:pt x="4021723" y="4014831"/>
                  <a:pt x="4017910" y="4068352"/>
                  <a:pt x="4012697" y="4121111"/>
                </a:cubicBezTo>
                <a:cubicBezTo>
                  <a:pt x="4007866" y="4169038"/>
                  <a:pt x="4004307" y="4216838"/>
                  <a:pt x="4017020" y="4261841"/>
                </a:cubicBezTo>
                <a:cubicBezTo>
                  <a:pt x="4048039" y="4375112"/>
                  <a:pt x="4031004" y="4487748"/>
                  <a:pt x="4019308" y="4600257"/>
                </a:cubicBezTo>
                <a:cubicBezTo>
                  <a:pt x="4013587" y="4655049"/>
                  <a:pt x="4005197" y="4712765"/>
                  <a:pt x="4017910" y="4762853"/>
                </a:cubicBezTo>
                <a:cubicBezTo>
                  <a:pt x="4041428" y="4851716"/>
                  <a:pt x="4022995" y="4936764"/>
                  <a:pt x="4012824" y="5021432"/>
                </a:cubicBezTo>
                <a:cubicBezTo>
                  <a:pt x="4002654" y="5106099"/>
                  <a:pt x="4000239" y="5189495"/>
                  <a:pt x="4018037" y="5272637"/>
                </a:cubicBezTo>
                <a:cubicBezTo>
                  <a:pt x="4030495" y="5331116"/>
                  <a:pt x="4030495" y="5390612"/>
                  <a:pt x="4032021" y="5449600"/>
                </a:cubicBezTo>
                <a:cubicBezTo>
                  <a:pt x="4032911" y="5486339"/>
                  <a:pt x="4019308" y="5523842"/>
                  <a:pt x="4010282" y="5560582"/>
                </a:cubicBezTo>
                <a:cubicBezTo>
                  <a:pt x="3994009" y="5626943"/>
                  <a:pt x="3988162" y="5694321"/>
                  <a:pt x="4010282" y="5759029"/>
                </a:cubicBezTo>
                <a:cubicBezTo>
                  <a:pt x="4040793" y="5848655"/>
                  <a:pt x="4058336" y="5938407"/>
                  <a:pt x="4045623" y="6033117"/>
                </a:cubicBezTo>
                <a:cubicBezTo>
                  <a:pt x="4038377" y="6091724"/>
                  <a:pt x="4036597" y="6151347"/>
                  <a:pt x="4025664" y="6209190"/>
                </a:cubicBezTo>
                <a:cubicBezTo>
                  <a:pt x="4007358" y="6304790"/>
                  <a:pt x="4013841" y="6399882"/>
                  <a:pt x="4028461" y="6494211"/>
                </a:cubicBezTo>
                <a:cubicBezTo>
                  <a:pt x="4038542" y="6573081"/>
                  <a:pt x="4039610" y="6652829"/>
                  <a:pt x="4031639" y="6731941"/>
                </a:cubicBezTo>
                <a:lnTo>
                  <a:pt x="40229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B5FB00A6-4F6E-48BC-F4E5-62C27B984F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889" y="1377515"/>
            <a:ext cx="2716219" cy="3524325"/>
          </a:xfrm>
          <a:prstGeom prst="rect">
            <a:avLst/>
          </a:prstGeom>
        </p:spPr>
      </p:pic>
      <p:pic>
        <p:nvPicPr>
          <p:cNvPr id="7" name="Picture 6" descr="A person in a plaid shirt&#10;&#10;Description automatically generated with low confidence">
            <a:extLst>
              <a:ext uri="{FF2B5EF4-FFF2-40B4-BE49-F238E27FC236}">
                <a16:creationId xmlns:a16="http://schemas.microsoft.com/office/drawing/2014/main" id="{F3D7ED27-21D9-FB85-D437-1393B45279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047" y="1377515"/>
            <a:ext cx="2399438" cy="3524325"/>
          </a:xfrm>
          <a:prstGeom prst="rect">
            <a:avLst/>
          </a:prstGeom>
        </p:spPr>
      </p:pic>
      <p:pic>
        <p:nvPicPr>
          <p:cNvPr id="9" name="Picture 8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ECC4D2A-D535-58C3-1385-0A159A7EC2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169" y="1377515"/>
            <a:ext cx="2601657" cy="35243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E4DBB6-4F12-F48E-A3ED-0CC6B0373F17}"/>
              </a:ext>
            </a:extLst>
          </p:cNvPr>
          <p:cNvSpPr txBox="1"/>
          <p:nvPr/>
        </p:nvSpPr>
        <p:spPr>
          <a:xfrm>
            <a:off x="7385253" y="5027647"/>
            <a:ext cx="1391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Bello Salisu</a:t>
            </a:r>
          </a:p>
          <a:p>
            <a:pPr algn="ctr"/>
            <a:r>
              <a:rPr lang="en-US" dirty="0"/>
              <a:t>Team Leader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EC5E6E-E70A-A7FC-9E1A-33BF483178F1}"/>
              </a:ext>
            </a:extLst>
          </p:cNvPr>
          <p:cNvSpPr txBox="1"/>
          <p:nvPr/>
        </p:nvSpPr>
        <p:spPr>
          <a:xfrm>
            <a:off x="9687157" y="5061961"/>
            <a:ext cx="2208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Raghuvamshi</a:t>
            </a:r>
            <a:r>
              <a:rPr lang="en-US" dirty="0"/>
              <a:t> </a:t>
            </a:r>
            <a:r>
              <a:rPr lang="en-US" dirty="0" err="1"/>
              <a:t>Bathimi</a:t>
            </a:r>
            <a:endParaRPr lang="en-US" dirty="0"/>
          </a:p>
          <a:p>
            <a:pPr algn="ctr"/>
            <a:r>
              <a:rPr lang="en-US" dirty="0"/>
              <a:t>Data Scientist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F27E94-4EC4-7457-A3FE-5D8643212012}"/>
              </a:ext>
            </a:extLst>
          </p:cNvPr>
          <p:cNvSpPr txBox="1"/>
          <p:nvPr/>
        </p:nvSpPr>
        <p:spPr>
          <a:xfrm>
            <a:off x="4396644" y="5048376"/>
            <a:ext cx="2078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Chaitanya Sai </a:t>
            </a:r>
            <a:r>
              <a:rPr lang="en-US" dirty="0" err="1"/>
              <a:t>Gajula</a:t>
            </a:r>
            <a:endParaRPr lang="en-US" dirty="0"/>
          </a:p>
          <a:p>
            <a:pPr algn="ctr"/>
            <a:r>
              <a:rPr lang="en-US" dirty="0"/>
              <a:t>Data Analyst</a:t>
            </a:r>
          </a:p>
        </p:txBody>
      </p:sp>
      <p:pic>
        <p:nvPicPr>
          <p:cNvPr id="65" name="Audio 64">
            <a:hlinkClick r:id="" action="ppaction://media"/>
            <a:extLst>
              <a:ext uri="{FF2B5EF4-FFF2-40B4-BE49-F238E27FC236}">
                <a16:creationId xmlns:a16="http://schemas.microsoft.com/office/drawing/2014/main" id="{FA6BAE4D-2439-B1B8-5613-40F0A9833B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450000" t="-231250" r="-450000" b="-231250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93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63"/>
    </mc:Choice>
    <mc:Fallback>
      <p:transition spd="slow" advTm="198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DA10D2-F224-2683-26E8-71E7FCD7BC64}"/>
              </a:ext>
            </a:extLst>
          </p:cNvPr>
          <p:cNvSpPr txBox="1"/>
          <p:nvPr/>
        </p:nvSpPr>
        <p:spPr>
          <a:xfrm flipH="1">
            <a:off x="3421856" y="2564606"/>
            <a:ext cx="46720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THANK YOU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63B3111-DBEE-B0FD-F96F-4F5DD76A39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450000" t="-231250" r="-450000" b="-231250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844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15"/>
    </mc:Choice>
    <mc:Fallback>
      <p:transition spd="slow" advTm="105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6A94A-D3CE-4B04-60B2-4864D8E7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PROBLEMS</a:t>
            </a:r>
          </a:p>
        </p:txBody>
      </p:sp>
      <p:sp>
        <p:nvSpPr>
          <p:cNvPr id="12" name="Google Shape;96;p18">
            <a:extLst>
              <a:ext uri="{FF2B5EF4-FFF2-40B4-BE49-F238E27FC236}">
                <a16:creationId xmlns:a16="http://schemas.microsoft.com/office/drawing/2014/main" id="{6144DBD3-073D-E372-289F-8E7F37B2DB65}"/>
              </a:ext>
            </a:extLst>
          </p:cNvPr>
          <p:cNvSpPr/>
          <p:nvPr/>
        </p:nvSpPr>
        <p:spPr>
          <a:xfrm>
            <a:off x="2077041" y="1886420"/>
            <a:ext cx="2030614" cy="185261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FLIGHT DELAY</a:t>
            </a:r>
            <a:endParaRPr sz="18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Flowchart: Decision 15">
            <a:extLst>
              <a:ext uri="{FF2B5EF4-FFF2-40B4-BE49-F238E27FC236}">
                <a16:creationId xmlns:a16="http://schemas.microsoft.com/office/drawing/2014/main" id="{562DD249-D5B9-23C2-A8B3-DC5D793B5605}"/>
              </a:ext>
            </a:extLst>
          </p:cNvPr>
          <p:cNvSpPr/>
          <p:nvPr/>
        </p:nvSpPr>
        <p:spPr>
          <a:xfrm rot="10800000" flipH="1" flipV="1">
            <a:off x="2531742" y="5409039"/>
            <a:ext cx="1121211" cy="830106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7" name="Flowchart: Decision 16">
            <a:extLst>
              <a:ext uri="{FF2B5EF4-FFF2-40B4-BE49-F238E27FC236}">
                <a16:creationId xmlns:a16="http://schemas.microsoft.com/office/drawing/2014/main" id="{E6F65545-DB8B-BB6A-9E98-BF6483A9FFDF}"/>
              </a:ext>
            </a:extLst>
          </p:cNvPr>
          <p:cNvSpPr/>
          <p:nvPr/>
        </p:nvSpPr>
        <p:spPr>
          <a:xfrm>
            <a:off x="7722393" y="5409039"/>
            <a:ext cx="1250157" cy="830106"/>
          </a:xfrm>
          <a:prstGeom prst="flowChartDecisi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EA4E98-516D-05AE-381E-93183FC49AC3}"/>
              </a:ext>
            </a:extLst>
          </p:cNvPr>
          <p:cNvSpPr txBox="1"/>
          <p:nvPr/>
        </p:nvSpPr>
        <p:spPr>
          <a:xfrm>
            <a:off x="1951486" y="3803258"/>
            <a:ext cx="24291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effectLst/>
              </a:rPr>
              <a:t>Wouldn’t it be great if</a:t>
            </a:r>
            <a:br>
              <a:rPr lang="en-US" dirty="0"/>
            </a:br>
            <a:r>
              <a:rPr lang="en-US" b="0" i="0" dirty="0">
                <a:effectLst/>
              </a:rPr>
              <a:t>there was a structured ML that could predict if </a:t>
            </a:r>
            <a:r>
              <a:rPr lang="en-US" dirty="0"/>
              <a:t>a particular flight is going to be delay?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C3382A-14C5-F9FE-9EAD-8EACFE0B44FA}"/>
              </a:ext>
            </a:extLst>
          </p:cNvPr>
          <p:cNvSpPr txBox="1"/>
          <p:nvPr/>
        </p:nvSpPr>
        <p:spPr>
          <a:xfrm flipH="1">
            <a:off x="6778907" y="3803258"/>
            <a:ext cx="31371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predicted a particular flight to be delayed, shouldn’t it be helpful for the concern stakeholders to know the expected delay time?</a:t>
            </a:r>
          </a:p>
        </p:txBody>
      </p:sp>
      <p:sp>
        <p:nvSpPr>
          <p:cNvPr id="21" name="Google Shape;96;p18">
            <a:extLst>
              <a:ext uri="{FF2B5EF4-FFF2-40B4-BE49-F238E27FC236}">
                <a16:creationId xmlns:a16="http://schemas.microsoft.com/office/drawing/2014/main" id="{2E565A5E-B694-0ADF-54BA-2024B0720399}"/>
              </a:ext>
            </a:extLst>
          </p:cNvPr>
          <p:cNvSpPr/>
          <p:nvPr/>
        </p:nvSpPr>
        <p:spPr>
          <a:xfrm>
            <a:off x="7332164" y="1770524"/>
            <a:ext cx="2030614" cy="185261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DELAY TIME</a:t>
            </a:r>
            <a:endParaRPr sz="18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3832D53F-A784-A488-513D-DFCDCB0578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450000" t="-231250" r="-450000" b="-231250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863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262"/>
    </mc:Choice>
    <mc:Fallback>
      <p:transition spd="slow" advTm="77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E67D4-E6FC-D986-59B6-9B24C9636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SOLUTION TO THE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D23B3-4387-D17A-7159-06C3A51E1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926321C9-7F3A-7040-3F7E-6BA83FE9AF28}"/>
              </a:ext>
            </a:extLst>
          </p:cNvPr>
          <p:cNvSpPr/>
          <p:nvPr/>
        </p:nvSpPr>
        <p:spPr>
          <a:xfrm>
            <a:off x="907256" y="1825625"/>
            <a:ext cx="3607594" cy="2896394"/>
          </a:xfrm>
          <a:prstGeom prst="round2Same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classification algorithm to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 if the input data about a particular flight is going to be delay,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will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help the aviation authorities to effectively alleviate the problem.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9F075054-AEF1-2884-214C-011C06E41971}"/>
              </a:ext>
            </a:extLst>
          </p:cNvPr>
          <p:cNvSpPr/>
          <p:nvPr/>
        </p:nvSpPr>
        <p:spPr>
          <a:xfrm>
            <a:off x="7310438" y="1758554"/>
            <a:ext cx="3607594" cy="2896394"/>
          </a:xfrm>
          <a:prstGeom prst="round2SameRect">
            <a:avLst/>
          </a:prstGeom>
          <a:solidFill>
            <a:schemeClr val="accent4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Regressor will then provide the delay time if the flight was categorized to be delayed.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046D17-433C-E20D-9BFD-B2E620526903}"/>
              </a:ext>
            </a:extLst>
          </p:cNvPr>
          <p:cNvSpPr/>
          <p:nvPr/>
        </p:nvSpPr>
        <p:spPr>
          <a:xfrm>
            <a:off x="1993107" y="5172870"/>
            <a:ext cx="1150144" cy="906462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9C4CC3E-A35A-53B6-F1BC-2181DC5FCD2E}"/>
              </a:ext>
            </a:extLst>
          </p:cNvPr>
          <p:cNvSpPr/>
          <p:nvPr/>
        </p:nvSpPr>
        <p:spPr>
          <a:xfrm>
            <a:off x="8539163" y="5122864"/>
            <a:ext cx="1150144" cy="906462"/>
          </a:xfrm>
          <a:prstGeom prst="ellipse">
            <a:avLst/>
          </a:prstGeom>
          <a:solidFill>
            <a:schemeClr val="accent4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17697708-36A8-E4AB-6CF3-53C692F18A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450000" t="-231250" r="-450000" b="-231250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77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649"/>
    </mc:Choice>
    <mc:Fallback>
      <p:transition spd="slow" advTm="376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EA82BD-2152-6E1C-438A-EAE29652B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088" y="364332"/>
            <a:ext cx="3822189" cy="1922137"/>
          </a:xfrm>
        </p:spPr>
        <p:txBody>
          <a:bodyPr>
            <a:normAutofit/>
          </a:bodyPr>
          <a:lstStyle/>
          <a:p>
            <a:r>
              <a:rPr lang="en-IN" sz="4000" b="1" dirty="0"/>
              <a:t>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82EF6-C4F0-662F-0155-FDDEB5823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this project, we will be using the flight data set from Kaggle. The data consists of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5,819,079 rows and 31 columns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all columns are integers.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 to the dataset: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https://www.kaggle.com/datasets/ohseokkim/flight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  <a:t>In order to get the needed data many columns is going to be drop and a number of rows would be out, that should be done during data preprocessing.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  <a:tabLst>
                <a:tab pos="1428750" algn="l"/>
              </a:tabLst>
            </a:pPr>
            <a:endParaRPr lang="en-US" sz="2000" dirty="0">
              <a:latin typeface="Times New Roman" panose="02020603050405020304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endParaRPr lang="en-IN" sz="2000" dirty="0"/>
          </a:p>
        </p:txBody>
      </p:sp>
      <p:pic>
        <p:nvPicPr>
          <p:cNvPr id="7" name="Picture 4" descr="Aeroplane taking off against dramatic sky">
            <a:extLst>
              <a:ext uri="{FF2B5EF4-FFF2-40B4-BE49-F238E27FC236}">
                <a16:creationId xmlns:a16="http://schemas.microsoft.com/office/drawing/2014/main" id="{ADFFA5FE-8636-03FC-252A-143ABF7C50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78" r="2792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68AD76B2-D225-4020-9F7A-CFF43796A1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450000" t="-231250" r="-450000" b="-231250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47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617"/>
    </mc:Choice>
    <mc:Fallback>
      <p:transition spd="slow" advTm="286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1E11D-A8CB-E330-2B6E-9569D69D2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SUMMARY OF THE TOOLS TO BE USED</a:t>
            </a:r>
          </a:p>
        </p:txBody>
      </p: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F4F78C2-1CAD-93B2-E86E-D95893080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756" y="1795304"/>
            <a:ext cx="8343900" cy="2926080"/>
          </a:xfr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76DDEA0-BF59-E66C-7C00-D98EA650FB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450000" t="-231250" r="-450000" b="-231250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331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45"/>
    </mc:Choice>
    <mc:Fallback>
      <p:transition spd="slow" advTm="132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1E11D-A8CB-E330-2B6E-9569D69D2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ARCHITECTURE OF THE PROJECT</a:t>
            </a:r>
          </a:p>
        </p:txBody>
      </p:sp>
      <p:pic>
        <p:nvPicPr>
          <p:cNvPr id="6" name="Content Placeholder 1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D081C28B-FF11-9E16-AB99-8B3E4468BA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52800"/>
            <a:ext cx="10515600" cy="4096987"/>
          </a:xfr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AF97EFDD-3748-205F-0D1B-B1D74288ED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450000" t="-231250" r="-450000" b="-231250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01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85"/>
    </mc:Choice>
    <mc:Fallback>
      <p:transition spd="slow" advTm="23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1E11D-A8CB-E330-2B6E-9569D69D2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608013"/>
            <a:ext cx="11858625" cy="1385094"/>
          </a:xfrm>
        </p:spPr>
        <p:txBody>
          <a:bodyPr>
            <a:normAutofit/>
          </a:bodyPr>
          <a:lstStyle/>
          <a:p>
            <a:r>
              <a:rPr lang="en-IN" b="1" dirty="0"/>
              <a:t>USE CASE OF THE DATA FLOW INTO THE MODEL.</a:t>
            </a:r>
            <a:br>
              <a:rPr lang="en-IN" b="1" dirty="0"/>
            </a:br>
            <a:endParaRPr lang="en-IN" b="1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5464CAD-DD8F-B43B-E600-40FE1121B4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886744"/>
            <a:ext cx="8229600" cy="4229100"/>
          </a:xfr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0BDC7AC-F8F8-9DFA-1942-57A0C9BFED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450000" t="-231250" r="-450000" b="-231250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1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022"/>
    </mc:Choice>
    <mc:Fallback>
      <p:transition spd="slow" advTm="520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1E11D-A8CB-E330-2B6E-9569D69D2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188" y="236538"/>
            <a:ext cx="9775031" cy="1385094"/>
          </a:xfrm>
        </p:spPr>
        <p:txBody>
          <a:bodyPr>
            <a:normAutofit/>
          </a:bodyPr>
          <a:lstStyle/>
          <a:p>
            <a:r>
              <a:rPr lang="en-IN" b="1" dirty="0"/>
              <a:t>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6169CF-A936-3419-B65B-5D201E709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conclusion, we hope to achieve an efficient flight delay prediction and the Machine Learning model that will exhibits good performance. </a:t>
            </a:r>
          </a:p>
          <a:p>
            <a:endParaRPr lang="en-US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EEEDBBF4-0EE3-1BB7-C045-58A6A91FB3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450000" t="-231250" r="-450000" b="-231250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77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79"/>
    </mc:Choice>
    <mc:Fallback>
      <p:transition spd="slow" advTm="15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29AB6-8D1F-B280-8455-DEC9F56D8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803" y="-19145"/>
            <a:ext cx="8074815" cy="1618489"/>
          </a:xfrm>
        </p:spPr>
        <p:txBody>
          <a:bodyPr anchor="ctr">
            <a:normAutofit/>
          </a:bodyPr>
          <a:lstStyle/>
          <a:p>
            <a:r>
              <a:rPr lang="en-IN" b="1" dirty="0"/>
              <a:t>REFERENCE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2FA6C985-5040-204E-F31B-C3E0DA246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646" y="1469282"/>
            <a:ext cx="8074815" cy="2800395"/>
          </a:xfrm>
        </p:spPr>
        <p:txBody>
          <a:bodyPr anchor="t">
            <a:normAutofit/>
          </a:bodyPr>
          <a:lstStyle/>
          <a:p>
            <a:r>
              <a:rPr lang="en-US" sz="2400" dirty="0">
                <a:cs typeface="Times New Roman" panose="02020603050405020304" pitchFamily="18" charset="0"/>
                <a:hlinkClick r:id="rId4"/>
              </a:rPr>
              <a:t>https://www.kaggle.com/datasets/ohseokkim/flight</a:t>
            </a:r>
            <a:endParaRPr lang="en-US" sz="2400" dirty="0">
              <a:cs typeface="Times New Roman" panose="02020603050405020304" pitchFamily="18" charset="0"/>
            </a:endParaRPr>
          </a:p>
          <a:p>
            <a:r>
              <a:rPr lang="en-US" sz="2400" dirty="0">
                <a:hlinkClick r:id="rId5"/>
              </a:rPr>
              <a:t>nive927/</a:t>
            </a:r>
            <a:r>
              <a:rPr lang="en-US" sz="2400" dirty="0" err="1">
                <a:hlinkClick r:id="rId5"/>
              </a:rPr>
              <a:t>Flight_Delay_Prediction</a:t>
            </a:r>
            <a:r>
              <a:rPr lang="en-US" sz="2400" dirty="0">
                <a:hlinkClick r:id="rId5"/>
              </a:rPr>
              <a:t>: A two-stage predictive machine learning engine that forecasts the on-time performance of flights for 15 different airports in the USA based on data collected in 2016 and 2017. (github.com)</a:t>
            </a:r>
            <a:endParaRPr lang="en-US" sz="2400" dirty="0">
              <a:cs typeface="Times New Roman" panose="02020603050405020304" pitchFamily="18" charset="0"/>
            </a:endParaRPr>
          </a:p>
          <a:p>
            <a:endParaRPr lang="en-US" sz="2400" dirty="0"/>
          </a:p>
          <a:p>
            <a:endParaRPr lang="en-IN" sz="24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CE394C0-2D3C-1156-92E4-D443E3AD36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450000" t="-231250" r="-450000" b="-231250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26"/>
    </mc:Choice>
    <mc:Fallback>
      <p:transition spd="slow" advTm="27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3296</TotalTime>
  <Words>312</Words>
  <Application>Microsoft Office PowerPoint</Application>
  <PresentationFormat>Widescreen</PresentationFormat>
  <Paragraphs>32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Roboto</vt:lpstr>
      <vt:lpstr>Times New Roman</vt:lpstr>
      <vt:lpstr>Office Theme</vt:lpstr>
      <vt:lpstr>  FLIGHT DELAY PREDICTION</vt:lpstr>
      <vt:lpstr>PROBLEMS</vt:lpstr>
      <vt:lpstr>SOLUTION TO THE PROBLEMS</vt:lpstr>
      <vt:lpstr>DATA SOURCE</vt:lpstr>
      <vt:lpstr>SUMMARY OF THE TOOLS TO BE USED</vt:lpstr>
      <vt:lpstr>ARCHITECTURE OF THE PROJECT</vt:lpstr>
      <vt:lpstr>USE CASE OF THE DATA FLOW INTO THE MODEL. </vt:lpstr>
      <vt:lpstr>CONCLUSION</vt:lpstr>
      <vt:lpstr>REFERENCE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DSCI-6007-01 Midterm Project Team – 06 Title: Flight Delay Prediction</dc:title>
  <dc:creator>raghu vamshi</dc:creator>
  <cp:lastModifiedBy>Bello Salisu</cp:lastModifiedBy>
  <cp:revision>4</cp:revision>
  <dcterms:created xsi:type="dcterms:W3CDTF">2023-03-19T22:21:18Z</dcterms:created>
  <dcterms:modified xsi:type="dcterms:W3CDTF">2023-03-23T01:38:54Z</dcterms:modified>
</cp:coreProperties>
</file>